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72" r:id="rId2"/>
    <p:sldId id="266" r:id="rId3"/>
    <p:sldId id="273" r:id="rId4"/>
    <p:sldId id="267" r:id="rId5"/>
    <p:sldId id="270" r:id="rId6"/>
    <p:sldId id="269" r:id="rId7"/>
    <p:sldId id="268" r:id="rId8"/>
    <p:sldId id="271" r:id="rId9"/>
    <p:sldId id="265" r:id="rId10"/>
    <p:sldId id="274" r:id="rId11"/>
    <p:sldId id="276" r:id="rId12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0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7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78981-B62E-4DA4-9EA3-94B55581F306}" type="datetimeFigureOut">
              <a:rPr lang="ru-RU" smtClean="0"/>
              <a:t>16.06.15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D98EF-2069-4BD1-8632-0A5471DA5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4079791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3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3014503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253898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val="2195241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E09B9C-A2FD-4F30-957F-46D0074DDD9F}" type="slidenum">
              <a:rPr lang="ru-RU" altLang="ru-RU" smtClean="0"/>
              <a:pPr>
                <a:spcBef>
                  <a:spcPct val="0"/>
                </a:spcBef>
              </a:pPr>
              <a:t>7</a:t>
            </a:fld>
            <a:endParaRPr lang="ru-RU" altLang="ru-RU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сентябрь</a:t>
            </a:r>
          </a:p>
        </p:txBody>
      </p:sp>
    </p:spTree>
    <p:extLst>
      <p:ext uri="{BB962C8B-B14F-4D97-AF65-F5344CB8AC3E}">
        <p14:creationId xmlns:p14="http://schemas.microsoft.com/office/powerpoint/2010/main" val="4215136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8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val="217402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0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8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4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2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2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6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8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8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4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7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1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8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pn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945230"/>
              </p:ext>
            </p:extLst>
          </p:nvPr>
        </p:nvGraphicFramePr>
        <p:xfrm>
          <a:off x="213828" y="63745"/>
          <a:ext cx="1340597" cy="97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28" y="63745"/>
                        <a:ext cx="1340597" cy="975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3" y="786912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3" name="Прямоугольник 2"/>
          <p:cNvSpPr/>
          <p:nvPr/>
        </p:nvSpPr>
        <p:spPr>
          <a:xfrm>
            <a:off x="1419586" y="327881"/>
            <a:ext cx="83504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информирует:</a:t>
            </a:r>
          </a:p>
        </p:txBody>
      </p:sp>
      <p:pic>
        <p:nvPicPr>
          <p:cNvPr id="24578" name="Picture 2" descr="http://rsncontent.ru/static/posts/2015/06/375944/gr/north/5780e934b3dfd063c22a92d8c1f2196e__520x3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82" y="2045803"/>
            <a:ext cx="3608529" cy="2151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5924" y="1153251"/>
            <a:ext cx="4543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В Подмосковье взорвался газовый баллон в </a:t>
            </a: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детском лагере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отдыха. Двое детей в реанимации</a:t>
            </a:r>
            <a:endParaRPr lang="ru-RU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90116" y="1808577"/>
            <a:ext cx="51836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июня 2015 г. в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туристическом лагере в районе деревни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Муханки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Дмитровского района Подмосковья во время тренировок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приготовлению пищи на походной газовой горелке произошел взрыв 250-граммового газового баллончика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восемь подростков в возрасте от 12-ти до 15-ти лет получили ожоги, их состояние врачи расценивают как средне-тяжелое. Все восемь отправлены в клиники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настоящее время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следственными органами проводится проверка обстоятельств взрыва. Лагерь закрыт, дети отправлены домой.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3828" y="4334232"/>
            <a:ext cx="752150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Обращаемся к руководителям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и молодежных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лагерей, туристам, охотникам, рыболовам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всем,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использует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газовые баллоны различных марок, в том числе марку "Следопыт" модель PF-FG-450, с просьбой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быть предельно внимательными при их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изучить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к самим баллонам,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газовым горелкам перед их использованием.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Баллоны </a:t>
            </a: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предохранять от воздействия прямых солнечных лучей </a:t>
            </a:r>
            <a:r>
              <a:rPr lang="ru-RU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и </a:t>
            </a: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нагревания свыше 40 градусов, не разбирать, не прокалывать, не сжигать, </a:t>
            </a:r>
            <a:r>
              <a:rPr lang="ru-RU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не </a:t>
            </a: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подвергать ударам и деформации. </a:t>
            </a:r>
            <a:r>
              <a:rPr lang="ru-RU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Не </a:t>
            </a: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позволяйте </a:t>
            </a:r>
            <a:r>
              <a:rPr lang="ru-RU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с </a:t>
            </a:r>
            <a:r>
              <a:rPr lang="ru-RU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баллонами, газовыми горелками, храните их в месте, </a:t>
            </a: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недоступном для </a:t>
            </a:r>
            <a:r>
              <a:rPr lang="ru-RU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8" descr="http://activizm.ru/goods_image/320px/320-20130508121942_d5f990d7a3cd4769e9bde526dc705e9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88" y="3908497"/>
            <a:ext cx="1514879" cy="2818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6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стенд по поручению губернатора\информационный стенд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9026"/>
            <a:ext cx="9906000" cy="544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66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ymo.su/data/post/img/Klesh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211" y="1119259"/>
            <a:ext cx="2952735" cy="249635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0" y="79677"/>
          <a:ext cx="1429067" cy="103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0" y="79677"/>
                        <a:ext cx="1429067" cy="103958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4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4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5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нформирует родителей: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07957" y="1057704"/>
            <a:ext cx="3634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Осторожно, КЛЕЩИ!!!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3611" y="1308177"/>
            <a:ext cx="2644346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Клещ может стать источником: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клещевого энцефалита                           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(воспаление головного мозга);</a:t>
            </a:r>
          </a:p>
          <a:p>
            <a:pPr algn="ctr"/>
            <a:r>
              <a:rPr lang="ru-RU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бореллиоза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(заболевание нервной и опорно-двигательной системы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Пик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клещей – май, июнь,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продолжается все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 и даже осень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45030" y="1308177"/>
            <a:ext cx="3384192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Заражение 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клещевым энцефалитом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возможно:</a:t>
            </a:r>
          </a:p>
          <a:p>
            <a:pPr algn="ctr">
              <a:buFontTx/>
              <a:buNone/>
            </a:pPr>
            <a:r>
              <a:rPr lang="ru-RU" altLang="ru-RU" sz="1300" dirty="0" smtClean="0">
                <a:latin typeface="Times New Roman" panose="02020603050405020304" pitchFamily="18" charset="0"/>
              </a:rPr>
              <a:t>- при </a:t>
            </a:r>
            <a:r>
              <a:rPr lang="ru-RU" altLang="ru-RU" sz="1300" dirty="0">
                <a:latin typeface="Times New Roman" panose="02020603050405020304" pitchFamily="18" charset="0"/>
              </a:rPr>
              <a:t>присасывании </a:t>
            </a:r>
            <a:r>
              <a:rPr lang="ru-RU" altLang="ru-RU" sz="1300" dirty="0" smtClean="0">
                <a:latin typeface="Times New Roman" panose="02020603050405020304" pitchFamily="18" charset="0"/>
              </a:rPr>
              <a:t>                            инфицированного клеща;</a:t>
            </a:r>
            <a:endParaRPr lang="ru-RU" altLang="ru-RU" sz="1300" dirty="0"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ru-RU" altLang="ru-RU" sz="1300" dirty="0" smtClean="0">
                <a:latin typeface="Times New Roman" panose="02020603050405020304" pitchFamily="18" charset="0"/>
              </a:rPr>
              <a:t>- при </a:t>
            </a:r>
            <a:r>
              <a:rPr lang="ru-RU" altLang="ru-RU" sz="1300" dirty="0">
                <a:latin typeface="Times New Roman" panose="02020603050405020304" pitchFamily="18" charset="0"/>
              </a:rPr>
              <a:t>употреблении в пищу сырого молока </a:t>
            </a:r>
            <a:r>
              <a:rPr lang="ru-RU" altLang="ru-RU" sz="1300" dirty="0" smtClean="0">
                <a:latin typeface="Times New Roman" panose="02020603050405020304" pitchFamily="18" charset="0"/>
              </a:rPr>
              <a:t>инфицированных энцефалитом коз и коров;</a:t>
            </a:r>
            <a:endParaRPr lang="ru-RU" altLang="ru-RU" sz="1300" dirty="0"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ru-RU" altLang="ru-RU" sz="1300" dirty="0" smtClean="0">
                <a:latin typeface="Times New Roman" panose="02020603050405020304" pitchFamily="18" charset="0"/>
              </a:rPr>
              <a:t>- при неправильном снятии</a:t>
            </a:r>
            <a:r>
              <a:rPr lang="ru-RU" altLang="ru-RU" sz="1300" dirty="0">
                <a:latin typeface="Times New Roman" panose="02020603050405020304" pitchFamily="18" charset="0"/>
              </a:rPr>
              <a:t>, раздавливании клеща или расчесывании места </a:t>
            </a:r>
            <a:r>
              <a:rPr lang="ru-RU" altLang="ru-RU" sz="1300" dirty="0" smtClean="0">
                <a:latin typeface="Times New Roman" panose="02020603050405020304" pitchFamily="18" charset="0"/>
              </a:rPr>
              <a:t>присасывания</a:t>
            </a:r>
            <a:endParaRPr lang="ru-RU" altLang="ru-RU" sz="1300" dirty="0">
              <a:latin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1232" y="3482254"/>
            <a:ext cx="963827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Присасывание </a:t>
            </a:r>
            <a:r>
              <a:rPr lang="ru-RU" alt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клеща можно </a:t>
            </a:r>
            <a:r>
              <a:rPr lang="ru-RU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предупредить если:</a:t>
            </a:r>
            <a:endParaRPr lang="ru-RU" alt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лесу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носить головной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светлую защитную одежду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резинками на запястьях, ноги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полностью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закрыты, брюки заправлены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носки. Обязательно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репелленты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акарициды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с инструкцией, проводить частые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само- и </a:t>
            </a:r>
            <a:r>
              <a:rPr lang="ru-RU" alt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взаимоосмотры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похода в лес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осмотреть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всю одежду, тело, расчесать волосы мелкой расческой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Если присасывание произошло:</a:t>
            </a:r>
          </a:p>
          <a:p>
            <a:pPr algn="just"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>необходимо правильно удалить клеща, положить его в емкость </a:t>
            </a:r>
            <a:r>
              <a:rPr lang="ru-RU" altLang="ru-RU" sz="1300" dirty="0" smtClean="0">
                <a:latin typeface="Times New Roman" panose="02020603050405020304" pitchFamily="18" charset="0"/>
              </a:rPr>
              <a:t>(для лабораторного исследования на наличие вируса)                         </a:t>
            </a:r>
            <a:r>
              <a:rPr lang="ru-RU" altLang="ru-RU" sz="1400" dirty="0" smtClean="0">
                <a:latin typeface="Times New Roman" panose="02020603050405020304" pitchFamily="18" charset="0"/>
              </a:rPr>
              <a:t>и  немедленно </a:t>
            </a:r>
            <a:r>
              <a:rPr lang="ru-RU" altLang="ru-RU" sz="1400" dirty="0">
                <a:latin typeface="Times New Roman" panose="02020603050405020304" pitchFamily="18" charset="0"/>
              </a:rPr>
              <a:t>обратиться с ребенком в </a:t>
            </a:r>
            <a:r>
              <a:rPr lang="ru-RU" altLang="ru-RU" sz="1400" dirty="0" err="1">
                <a:latin typeface="Times New Roman" panose="02020603050405020304" pitchFamily="18" charset="0"/>
              </a:rPr>
              <a:t>травмпункт</a:t>
            </a:r>
            <a:r>
              <a:rPr lang="ru-RU" altLang="ru-RU" sz="1400" dirty="0">
                <a:latin typeface="Times New Roman" panose="02020603050405020304" pitchFamily="18" charset="0"/>
              </a:rPr>
              <a:t> МБУЗ ДГКБ № 5 (ул. Ворошилова, 21</a:t>
            </a:r>
            <a:r>
              <a:rPr lang="ru-RU" altLang="ru-RU" sz="1400" dirty="0" smtClean="0">
                <a:latin typeface="Times New Roman" panose="02020603050405020304" pitchFamily="18" charset="0"/>
              </a:rPr>
              <a:t>), для проведения экстренной серопрофилактики (для детей – бесплатно).</a:t>
            </a:r>
            <a:r>
              <a:rPr lang="ru-RU" altLang="ru-RU" sz="1400" dirty="0">
                <a:latin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</a:rPr>
              <a:t>Специфический </a:t>
            </a:r>
            <a:r>
              <a:rPr lang="ru-RU" altLang="ru-RU" sz="1400" dirty="0">
                <a:latin typeface="Times New Roman" panose="02020603050405020304" pitchFamily="18" charset="0"/>
              </a:rPr>
              <a:t>иммуноглобулин </a:t>
            </a:r>
            <a:r>
              <a:rPr lang="ru-RU" altLang="ru-RU" sz="1400" dirty="0" smtClean="0">
                <a:latin typeface="Times New Roman" panose="02020603050405020304" pitchFamily="18" charset="0"/>
              </a:rPr>
              <a:t>необходимо ввести не </a:t>
            </a:r>
            <a:r>
              <a:rPr lang="ru-RU" altLang="ru-RU" sz="1400" dirty="0">
                <a:latin typeface="Times New Roman" panose="02020603050405020304" pitchFamily="18" charset="0"/>
              </a:rPr>
              <a:t>позднее 96 часов от момента присасывания клеща.</a:t>
            </a:r>
          </a:p>
          <a:p>
            <a:pPr algn="just">
              <a:buFontTx/>
              <a:buNone/>
            </a:pPr>
            <a:endParaRPr lang="ru-RU" altLang="ru-RU" sz="1400" dirty="0" smtClean="0"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ru-RU" alt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Самая надежная защита  - ВАКЦИНАЦИЯ</a:t>
            </a:r>
            <a:r>
              <a:rPr lang="ru-RU" alt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которая </a:t>
            </a:r>
            <a:r>
              <a:rPr lang="ru-RU" alt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проводится круглогодично,                                                                                для детей </a:t>
            </a:r>
            <a:r>
              <a:rPr lang="ru-RU" alt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школьного возраста </a:t>
            </a:r>
            <a:r>
              <a:rPr lang="ru-RU" alt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бесплатно </a:t>
            </a:r>
            <a:r>
              <a:rPr lang="ru-RU" alt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по месту обучения или в детской поликлинике по месту </a:t>
            </a:r>
            <a:r>
              <a:rPr lang="ru-RU" alt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проживания</a:t>
            </a:r>
            <a:endParaRPr lang="ru-RU" alt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05824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lushtaonline.com.ua/wp-content/uploads/2013/03/pozhar-v-alushte-spasli-det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186" y="1393182"/>
            <a:ext cx="4859384" cy="3303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820" y="1029918"/>
            <a:ext cx="6299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пожарах гибнут дети!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1315594"/>
            <a:ext cx="3955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последние 5 лет  в области при пожарах погибло 58 детей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50" y="2362626"/>
            <a:ext cx="23286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погибших детей – дошкольники;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при пожарах в жилье;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во вине пьяных взрослых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621" y="4548640"/>
            <a:ext cx="915851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Невозможность принятия самостоятельного решения в силу малолетнего возраста                                                                      стоила жизни 21 ребенку,   26 погибших детей на момент развития пожара спали</a:t>
            </a:r>
          </a:p>
          <a:p>
            <a:pPr algn="ctr"/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группа условий, способствовавших развитию пожаров с детской гибелью - «поведенческая», обусловленная поведением взрослых участников пожара: позднее обнаружение, позднее сообщение, отсутствие мер борьбы с пожаром до прибытия пожарной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охраны</a:t>
            </a:r>
          </a:p>
          <a:p>
            <a:pPr algn="ctr"/>
            <a:endParaRPr lang="ru-RU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виновного лица при пожарах с детской гибелью чаще всего (71%)                                                        выступают родственники/родители погибших детей</a:t>
            </a:r>
          </a:p>
          <a:p>
            <a:pPr algn="ctr"/>
            <a:endParaRPr lang="ru-RU" sz="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1570" y="2207163"/>
            <a:ext cx="25653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причины пожаров                    с детской гибелью: неосторожное обращение взрослых с огнем –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неправильная эксплуатация электрооборудования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неправильное устройство отопительных печей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24%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0" y="79677"/>
          <a:ext cx="1429067" cy="103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0" y="79677"/>
                        <a:ext cx="1429067" cy="103958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4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4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5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нформирует родителей: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96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6" name="Picture 26" descr="http://infosmi.net/images/stories/articles/2013/Proisshestviya/10-2013/09/malchi-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77" y="2860646"/>
            <a:ext cx="4752165" cy="36724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945230"/>
              </p:ext>
            </p:extLst>
          </p:nvPr>
        </p:nvGraphicFramePr>
        <p:xfrm>
          <a:off x="213828" y="63745"/>
          <a:ext cx="1340597" cy="97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28" y="63745"/>
                        <a:ext cx="1340597" cy="975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3" y="786912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3" name="Прямоугольник 2"/>
          <p:cNvSpPr/>
          <p:nvPr/>
        </p:nvSpPr>
        <p:spPr>
          <a:xfrm>
            <a:off x="1379952" y="124300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родителей</a:t>
            </a:r>
            <a:r>
              <a:rPr lang="ru-RU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  <a:endParaRPr lang="ru-RU" sz="2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881" y="1342768"/>
            <a:ext cx="877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пожар не случился по вине  вашего ребенка: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499" y="1935957"/>
            <a:ext cx="91188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МАЛОЛЕТНИХ ДЕТЕЙ В ЗАКРЫТЫХ КВАРТИРАХ И ДОМАХ БЕЗ ПРИСМОТРА.</a:t>
            </a: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ОПАСНОСТЬ ИГР С ОГНЕМ.</a:t>
            </a:r>
          </a:p>
          <a:p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ДЕТСКИМИ ИГРАМИ, НЕ РАЗРЕШАЙТЕ ИМ  ИГРАТЬ НА ЧЕРДАКАХ, В ПОДВАЛАХ, ГАРАЖАХ.</a:t>
            </a: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499" y="2968778"/>
            <a:ext cx="4739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ПОРУЧАЙТЕ ДЕТЯМ САМОСТОЯТЕЛЬНО РАСТАПЛИВАТЬ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ПЕЧИ, МАНГАЛЫ, РАЗЖИГАТЬ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КОСТРЫ, ПОЛЬЗОВАТЬСЯ ЭЛЕКТРИЧЕСКИМИ И  ЭЛЕКТРОНАГРЕВАТЕЛЬНЫМИ ПРИБОРАМИ.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ПРЕСЕКАЙТЕ РАЗВЕДЕНИЕ ДЕТЬМИ  КОСТРОВ  НА УЛИЦЕ, ИГРЫ  С ГОРЮЧИМИ  ВЕЩЕСТВАМИ,    </a:t>
            </a:r>
            <a:r>
              <a:rPr lang="ru-RU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ЭТИ ДЕТИ ВАМ ЧУЖИЕ.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 СПИЧКИ, БЕНЗИН, КЕРОСИН, ДРУГИЕ ГОРЮЧИЕ  ЖИДКОСТИ  И ПРЕДМЕТЫ  В НЕДОСТУПНЫХ ДЛЯ ДЕТЕЙ  МЕСТАХ.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ДЕТЕЙ ПРАВИЛЬНО И БЕЗОПАСНО ОБРАЩАТЬСЯ 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ОГНЕМ – </a:t>
            </a: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ТОЛЬКО УНИКАЛЬНОЕ СРЕДСТВО ПРЕДУПРЕЖДЕНИЯ ПОЖАРОВ, ЭТО  ПОЗВОЛИТ  СОХРАНИТЬ  ДЕТЯМ   ЖИЗНЬ   И   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endParaRPr lang="ru-RU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94831" y="4110605"/>
            <a:ext cx="2860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Нет!</a:t>
            </a:r>
            <a:endParaRPr lang="ru-RU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родные средства от ожог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22" y="4704345"/>
            <a:ext cx="3104367" cy="21536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0" y="79677"/>
          <a:ext cx="1429067" cy="103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0" y="79677"/>
                        <a:ext cx="1429067" cy="103958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4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4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5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нформирует родителей: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029" y="1292774"/>
            <a:ext cx="37070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кухне ребенка одного;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ручки кастрюль и сковородок к центральной части плиты, чтобы ребенок не мог их схватить или задеть;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ребенку, как и чем, он может обжечься;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 досягаемости детей: предметы бытовой химии,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алкогольсодержащие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жидкости, острые и режущие предметы, спички, зажигалки, свечки;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Кухонные электроприборы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отключайте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сети сразу же после их использования;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Занавески, тряпки и газеты должны находиться как можно дальше от плиты;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газовой плите, если на вас легкая развевающаяся одежда, и тем более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подпускайте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плите ребенка в такой одежде.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9737" y="1119259"/>
            <a:ext cx="6238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избежать несчастного случая с ребенком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80961" y="1769810"/>
            <a:ext cx="5400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комнате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Держите ребенка подальше от печек, каминов и других источников открытого огня;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Калориферы разместите так, чтобы ребенок не мог к ним прикоснуться;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Незанятые удлинители не оставляйте включенными в сеть;</a:t>
            </a:r>
          </a:p>
          <a:p>
            <a:pPr algn="just"/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Электророзетки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тройники должны быть с предохранительными пластинами, не позволяющими ребенку засунуть пальчики в их отверстия.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23426" y="3805358"/>
            <a:ext cx="5564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ожоге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можно скорее погрузите обожженное место в чистую холодную воду;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Вызовите скорую помощь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(телефон 03, 033 с сотового);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огонь охватил одежду ребенка, накройте его покрывалом,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кроме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головы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погасить пламя;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 в коем случае ничем самостоятельно  не смазывайте место ожога;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к ожогу прилипла одежда, ни в коем случае не пытайтесь ее оторвать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304800" y="5954236"/>
            <a:ext cx="6278530" cy="7420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не столько слушает вас, сколько на вас смотрит: </a:t>
            </a:r>
          </a:p>
          <a:p>
            <a:pPr algn="ctr"/>
            <a:r>
              <a:rPr lang="ru-RU" sz="1400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скорее последует вашему примеру, чем  вашему  совету</a:t>
            </a:r>
            <a:endParaRPr lang="ru-RU" sz="1400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945230"/>
              </p:ext>
            </p:extLst>
          </p:nvPr>
        </p:nvGraphicFramePr>
        <p:xfrm>
          <a:off x="213828" y="63745"/>
          <a:ext cx="1340597" cy="97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28" y="63745"/>
                        <a:ext cx="1340597" cy="975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3" y="786912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5903" y="1231147"/>
            <a:ext cx="542873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пожаре опасно:</a:t>
            </a: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переоценивать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силы и возможности;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жизнью, спасая имущество;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тушением огня, не вызвав предварительно пожарных;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тушить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 электроприборы, находящиеся под напряжением;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прятаться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шкафах,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кроватью,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забиваться в углы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кладовки;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пытаться выйти наружу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задымленную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лестничную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клетку;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лифтом;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спускаться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веревкам, простыням, водосточным трубам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этажей выше третьего;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окна и двери (это увеличивает тягу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выпрыгивать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окон верхних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этажей;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поддаваться панике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2" y="2635886"/>
            <a:ext cx="4835498" cy="37566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19393" y="185855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5340" y="1343224"/>
            <a:ext cx="36411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                                    все сделал правильно -   не бойся,</a:t>
            </a:r>
            <a:endParaRPr lang="ru-RU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7438" y="6247585"/>
            <a:ext cx="729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ТЕБЕ ОБЯЗАТЕЛЬНО ПОМОГУТ!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8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http://www.vnd12.ru/uploads/posts/2014-02/1392115259_image118873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72" y="3158447"/>
            <a:ext cx="4095273" cy="29235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319590"/>
              </p:ext>
            </p:extLst>
          </p:nvPr>
        </p:nvGraphicFramePr>
        <p:xfrm>
          <a:off x="120578" y="0"/>
          <a:ext cx="1590047" cy="115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78" y="0"/>
                        <a:ext cx="1590047" cy="115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3" y="786912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5865" y="1229904"/>
            <a:ext cx="9715400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правиться </a:t>
            </a: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небольшим очагом </a:t>
            </a: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горения МОЖНО!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Загорелось кухонное полотенце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в раковину,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водой; если воды нет, то плотно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прижми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горящий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край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разделочной доской, крышкой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кастрюли  к столу или кафельному полу.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Вспыхнуло масло на сковороде – сразу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 закрой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сковороду крышкой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выключи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плиту. Нельзя нести сковороду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горящее масло водой, т.к. произойдет бурное вскипание, разбрызгивание горящего масла, ожоги рук, лица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оявится множество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очагов горения.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появился неприятный запах горелой изоляции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электровыключатель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(автомат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зови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Дым опасен!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отравиться дымом достаточно сделать несколько вздохов.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всего дыма внизу, у пола, поэтому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из задымленного помещения лучше всего сильно пригнувшись,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защищая рот и нос  тканью, лучше если она будет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мокрой.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пожар начался в твое  </a:t>
            </a: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для быстрого тушения (1-2 мин.) упущен, </a:t>
            </a: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беги  </a:t>
            </a: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 (плотно закрыв </a:t>
            </a: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собой дверь</a:t>
            </a: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!),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 о пожаре соседей </a:t>
            </a:r>
          </a:p>
          <a:p>
            <a:pPr eaLnBrk="1" hangingPunct="1">
              <a:defRPr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вызывай 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пожарную охрану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телефону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</a:p>
          <a:p>
            <a:pPr eaLnBrk="1" hangingPunct="1">
              <a:defRPr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112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сотового, помощь обязательно придет! 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2151" y="274661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4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5215" y="3800213"/>
            <a:ext cx="4907019" cy="2998967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122446"/>
              </p:ext>
            </p:extLst>
          </p:nvPr>
        </p:nvGraphicFramePr>
        <p:xfrm>
          <a:off x="194920" y="120141"/>
          <a:ext cx="1833160" cy="1333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Документ" r:id="rId6" imgW="1790708" imgH="1381173" progId="Word.Document.8">
                  <p:embed/>
                </p:oleObj>
              </mc:Choice>
              <mc:Fallback>
                <p:oleObj name="Документ" r:id="rId6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20" y="120141"/>
                        <a:ext cx="1833160" cy="1333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66057" y="1369902"/>
            <a:ext cx="9424442" cy="555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Как начинается пожар:</a:t>
            </a: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endParaRPr lang="ru-RU" sz="969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с появления незначительного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пламени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появляется запах дыма, от которого может «резать глаза».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горят электрическ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 провода, то сразу можно почувствовать запах «горелой резины». Это горит изоляция проводов, от которой могут загореться расположенные рядом предметы.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запахом резины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погаснуть свет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начнут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«моргать»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электрические лампы.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помещении, где начался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 открыто окно или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дверь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балкон,  узнать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начавшемся пожаре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дыму или запаху гари, а по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потрескиванию горящего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слышен свистящий звук, могут быть видны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отблески пламени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окна и двери обеспечивают доступ кислорода, а он способствует горению.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 рекомендуется разбивать стекла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окнах горящего помещения и оставлять открытыми двери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соседние помещения.</a:t>
            </a:r>
          </a:p>
          <a:p>
            <a:pPr eaLnBrk="1" hangingPunct="1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почувствовал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запах дыма,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постарайся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установить, 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где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очаг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горения: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комнате, кухне, подсобном помещении, на балконе,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лоджии;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лестничной клетке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(горит мусоропровод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почтовый ящик и пр.);</a:t>
            </a:r>
          </a:p>
          <a:p>
            <a:pPr eaLnBrk="1" hangingPunct="1"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соседней квартире (идет дым из щелей двери);</a:t>
            </a:r>
          </a:p>
          <a:p>
            <a:pPr eaLnBrk="1" hangingPunct="1"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соседнем доме (видно из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окна)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вызывай </a:t>
            </a:r>
            <a:r>
              <a:rPr lang="ru-RU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пожарную охрану (тел. 01, 112</a:t>
            </a:r>
            <a:r>
              <a:rPr lang="ru-RU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                                                                                                                 помоги </a:t>
            </a:r>
            <a:r>
              <a:rPr lang="ru-RU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выйти в безопасную зону </a:t>
            </a:r>
            <a:r>
              <a:rPr lang="ru-RU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пожилым </a:t>
            </a:r>
            <a:r>
              <a:rPr lang="ru-RU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людям и </a:t>
            </a:r>
            <a:r>
              <a:rPr lang="ru-RU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</a:t>
            </a: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1038" b="1" dirty="0">
              <a:solidFill>
                <a:srgbClr val="FF3300"/>
              </a:solidFill>
              <a:latin typeface="Arial" charset="0"/>
            </a:endParaRPr>
          </a:p>
          <a:p>
            <a:pPr eaLnBrk="1" hangingPunct="1">
              <a:defRPr/>
            </a:pPr>
            <a:endParaRPr lang="ru-RU" sz="9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709863" y="786912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" name="Прямоугольник 1"/>
          <p:cNvSpPr/>
          <p:nvPr/>
        </p:nvSpPr>
        <p:spPr>
          <a:xfrm>
            <a:off x="1891613" y="164998"/>
            <a:ext cx="7886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</a:t>
            </a:r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области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детей: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14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8" name="Picture 28" descr="https://img-fotki.yandex.ru/get/6308/66124276.78/0_71c2d_17c62019_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42595"/>
            <a:ext cx="9785422" cy="679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319590"/>
              </p:ext>
            </p:extLst>
          </p:nvPr>
        </p:nvGraphicFramePr>
        <p:xfrm>
          <a:off x="120578" y="0"/>
          <a:ext cx="1590047" cy="115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9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78" y="0"/>
                        <a:ext cx="1590047" cy="115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3" y="786912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5300" y="1144394"/>
            <a:ext cx="9556441" cy="32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ушить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водой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электроприборы, включенные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электросеть нельзя!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загорании телевизора, холодильника, утюга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отключи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приборы, выдернув шнур из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розетки.  Если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началось,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накрой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отключенный от розетки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электроприбор тяжелым одеялом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плотной тканью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прижми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краям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так, чтобы не было доступа воздуха. Стоять можно только сбоку от горящего телевизора! Горение прекратится.                                     </a:t>
            </a: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горение  продолжается, быстро убегай!  Предупреди о пожаре взрослых, соседей, вызывай пожарную охрану                              </a:t>
            </a:r>
          </a:p>
          <a:p>
            <a:pPr algn="just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(01,112)</a:t>
            </a:r>
          </a:p>
          <a:p>
            <a:pPr algn="just" eaLnBrk="1" hangingPunct="1">
              <a:defRPr/>
            </a:pPr>
            <a:endParaRPr lang="ru-RU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Запомни, это очень опасно:</a:t>
            </a:r>
          </a:p>
          <a:p>
            <a:pPr algn="just" eaLnBrk="1" hangingPunct="1">
              <a:defRPr/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2151" y="274661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</a:t>
            </a:r>
            <a:r>
              <a:rPr lang="ru-RU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  <a:endParaRPr lang="ru-RU" sz="2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0482" name="Picture 2" descr="http://s.pikabu.ru/post_img/2013/03/05/0/1362428633_119504864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0" y="4260895"/>
            <a:ext cx="3084448" cy="244778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http://inkazan.ru/wp-content/uploads/2010/10/IMG_919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612" y="4260895"/>
            <a:ext cx="3088129" cy="24477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http://topor.od.ua/wp-content/uploads/2014/12/%D0%BF%D0%BE%D0%B6%D0%B0%D1%8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44" y="4260895"/>
            <a:ext cx="3047512" cy="24477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7" descr="data:image/jpeg;base64,/9j/4AAQSkZJRgABAQAAAQABAAD/2wCEAAkGBxITEhUUExQWFBUXGB8bGRgVFhUaFxcYHhkYFxUXGhwYHCggGhomHBgUITEhJSkrLi4uFx8zODMsNygtLisBCgoKDg0OGxAQGywlHyQyLDQwNCwsLCw0NC8vLCwsNCwsLCwsLCwsLC80LCwsLCwsLCwsLCwsNCwsLCwsLCwsLP/AABEIALkBEAMBEQACEQEDEQH/xAAbAAEAAgMBAQAAAAAAAAAAAAAABQYCAwQBB//EAD4QAAEDAQUECAQFAgYDAQAAAAEAAhEDBAUSITFBUWFxBhMiMoGRobFCUsHRIzNysvBi8RQ0c4LC4UNjkhb/xAAaAQEAAwEBAQAAAAAAAAAAAAAAAwQFBgIB/8QAOREAAgIBAgQDBwMEAQMFAQAAAAECAxEEIQUSMUETIlEyYXGBsdHwM5GhFCPB4UJDYvEVNFJygiT/2gAMAwEAAhEDEQA/APuKAIAgCAIAgCAIAgCAIAgCAIAgCAIAgCAIAgCA46lrzIGxQuzfCJ41bZZj/iHyBkSvnPLJ68OGMnaFOVj1AEAQBAEAQBAEAQBAEAQBAEAQBAEAQBAEAQBAEAQBAEAQBAEAQBAUqteb22mrSaJJfOLcNwG+fZYMtTKN84R33OghpoS08LJPsWe7aJAxO1WvTF4yzHvmm8RO5TlcIAgCAIAgCAIAgCAIAgCAIAgCAIAgCAIAgCAIAgCAIAgCAIAgCAgr+vosPVUhNQ6uPdZx4ngs/V6xwfh17y+hpaPRKxeJZ7P1/wBFNo/gVmVXEuGMYpPe1zPjKw4f2bVY/Xc3p/3qpVxWNtj6ZSeHAEZgiRyXVpprKOQlFxeGZr6fAgCAIAgCAIAgCAIAgCAIAgCAIAgCAIAgCAIAgCAIAgCAIAgOK3WrA6mDo50ehP0UFtnJKK9SxTVzxk/RHVVdDSRmYy+imbwsohisySZR3kh7i7WcyfUrn5Nqbcjo4pOCUSAvW1da8Mp5idePDhqqF9niSxHoaWnr8KHNPqXvopQqf4dhLztEcA4j6Lf4fCfgxbf5k5viM4ePJKP5gngtEzD1AEAQBAEAQBAEAQBAEAQBAEAQBAEAQBAEAQBAEAQBAEAQBAVHp9VIawDIyNNf5ErG4vLEVg2+DwzJ5Ia5OklopsIc5jmAdnHM+BGZHNZlXFraVyY5i/quG02Syk0++DTXp2i09uq6AT2WgQOcfdep+NqFzTJYOjTeWCy+5427qYbhOsTO3gZXxUwSwz69RY3lFl6DW6WuoHvU+0D8zXEmfP3Wrwm3yOp9vozI4vRiauXSW3zRaVrGMEAQBAEAQBAEAQBAEAQBAEAQBAEAQBAEAQBAEAQBAEAQBAEBSendiLqjXF8NwwGj5pMnyhYXFq25qTe2DoOD3KMHFLfJVLRZAMEEknUbm7Cd0rGlWkljqzajY22TdptpwMA+JwHmQFelc+VRRQhSuZt9jc+gS7RenXJyPCsSidNzWc2asKsE06gwu/8AXJkO/TOu5WtLW9PZz/8AF7P3f6INVYtTU68+aO69/u+Jd1uHPBAEB5KDAlAeoAgCAIAgCAIAgCAIAgCAIAgCAIAgCAIAgCA8QGqtaGMEucBzK8ynGKzJnuFcpvEVkrVo6TVHOc2k0NaDAdUDu1xAyyWTZxGcpONSwvV5NevhkIxTteX6LBA3reFerVptqYSAJgCA4HcfBZuovtsnFWYePQ09Np6aoSdeVn+CUt1Rtdo7OEgRhHDQK5dJXxW2CnTGVEnvkq95ve1wBEQQR55eyyrHKMt+xr0qEovHc+hXdTZUY18ZOErpqYwsgpLozl75Srm4+hJUrKAANgCsxrSWCpK1ttnSpCIIAgOS30HOb2dVDdByWxPTOMX5iq2zrKTsyR4lY9viVS3Nqrw7Y7Elcl/4qgov7xBLXb42Hjr5K3pNbzT8KXXsVNZoOWDth07ljWmZIQBAEAQBAEAQBAEAQBAEAQBAEAQBAEAQEReAHW9omC0RmRoTPuFUtx4m/dF6lvwtuzIu1Wmz0j+JRJ4jM+qqW2U1PzwLldV9q8kyNt9rs1UE0KmE/KZHofoqd9lNizVLBcpq1FbxbHPvNNK5K1Sk0zm2S0xv1E7io4aS2ytfwe562qux+/qclS9alElj2Frh4+IUT1FlXkksMlWnhb5ovKORhZWxFw7RcSNdIH1WXfbPn5ifEq8JdCf6G3uGE0KpyxdknYTs5HXnO9bnCtdGOKp9H0+xmcU0jn/er9Ny9LoznTwlAaqlXKRB8V5cttj3GO+GQ776cDBw+6ovVtPsX1ootdzobflMNJflyzngOKketrjBym8ET0U3LESgXxf1WsXYi0AuyA1A2CVzt+tsvznodNpdFXQljqLrrO66k+IggA7SSQPp6qKu1q+vHXK+p61EYuqcfc/ofVV2ZxQQBAEAQBAEAQBAEAQBAEAQBAEAQBAEAQEN0lsxc1j2hznNdo3Ug5H6eSo66tyipRTyn2L+gtUZSjJpJrv7iCtV02lzCXDC0Zw4gu8gs23S3yjlrY069Xp4zSTy/cVKrZsLicTSNojON8LHshhbM242c0cYJG6rW5rSGucwtMS0mDx3KxRdKMfK2ipfVGUsySeTnt14Pqfm5uE4XDUwYUdt7uzznqqiNfsdDosdmLngluEjIg6iQs67NeYSPlliUGsmd4WAtfi0Dtp0DtIPAj2XrTSU1yMjpuUo49CTuvpRUpfh1QXAb++0cD8bfVbum4pbT5Lt16lPUcNrt89ez/j/AESF/W4ikaubmkdg/DJ7q0NVc1X4nZ9Cto6U7FX0fcplqtVXDDjrt2nwXO/1Ep7ZOgrqrzsjCzWh7SBtI2lffEcNz1OEZbnc60F2RMxsGg3/AN1XuvnZjPQgVSjvgjqtm2NGZ0hfYNyaRMp92XW7+jNVhp1GubIwy185Yd3EroauF2KcLU1ldmYF3Eq5qUGnh53XvLeFumGeoAgCAIAgCAIAgCAIAgCAIAgCAIAgCAIAgPCEBSel3RwkmpSGzMD1WDxDQvm54I6HhvEEl4djKvRLwAxonEct86fT0WJXOT8iNifL7T7HZY6LOvZTJDoJLjsEAEt45ypqaktRiXQr2Tl4Upr5Fh6T2cQKoEOEZjXULU4rRGdbngzeH2b+G+jIV94vwHFDhGYK5VVrm2NH+nhz7bHC+pjALZlucO1aOB2t4K45yfks39GSqPI8PuS4tRqWCrTzlmFzd8YxLfAz4QtSi52aOdMuscftko+Gq9bCz1yn+3+Sqmp2hMmNfNZ0Vg2u2x02lmRc3U+ggLzKXnw+hHCXZnHSquBmV7cUz3JJlluJmdFxAxY8gdxyaf8A6+iaJpayK/MmZqpeWa7Y/P4Ppa7k5IIAgCAIAgCAIAgCAIAgCAIAgCAIAgCAIAgCAIDx5AEnTbKM+r3HzDpAaLqzn0pwkyDoCdHFvCc/HiuN18o+O5VdH9fcdfolYqVCzqvxZIqyVerqBxzj+DwUNdmGmWrI80OUt942k1WspjPHHkBi9wPNaHEtU/Awu+DGorVUpTfb/wAEDeMB7aYzG07zu5LE00cvLNKptx52Z1rFAmcMbeG30WlOlY3PkbcvBP3FQbToVKtTLEHADacRmAN+Q9Vc4fGNddmps2jLZfBd/n2MvWTdl0a4dsfwUy00O1h+ImTwCyIS53ldDerl5ck1VuuoLOKwGQIz2hu08Qr8tJJ0eJjb83KK1UHf4Te/+fQ4KVOl2nwDhOmwnYeSy58ylyJ/MsSc1iPqbXscT1gfn8w0G0QNkZK1GlRScexGmkuVrYvly3x1jB1gh2hcO6ePDxXU6XV+JBc+z/g5zVaPw5Pk6enf/ZMq8UAgCAIAgCAIAgCAIAgCAIAgCAIAgCA8lAeoAgNdas1olxAHFeLLIVx5ptJe89RhKTxFZKX0nvzrgaVIkU/jfv8A6R9lz2s4hK/yVbQ7v1/19fh139BofCfiWe12X+SGtVjqGljAwtZpOrt8BU50SlVzY2Ro13QVnK3uzju2hiDpzOEn0yWbbLDRNfPGCz3FZXNaajhNQtwME5N0GvHerFUpaifLH4L4+v7ZMjWWptVr2U8shrxstVtRvYOJsyMLiJOhBAgiF9jpb6JuLi38C9RdXKDfNsbGUS3tWg6fDmI3Yto5a8BqpbHyP+/1/wDj3fx9F/J5c+fy0/v9vzH0OO33y+qQ1mQ0GUQNzR8IUVkrL2na+nRLovkTU6SFSy/z4+pJXB0fNR4DpjV52x8o4laOj0Lskk+nf7FbWa9Vwyuvb7n0A0W4MEDDERsiIhdM4Ll5exy6nLm5s7lL6GXAxzKjqrZB7DZ2Qc3A7DO1YfDtDGcZOxZT2N7ieulGUY1vD6swvPo4+znHTmpSPeHxNG8jbzHkor+HTofNDeP8r7nrT8QheuWe0v4Z20Lwp0GhrspE+CsQvhQkmQzone20SFg6R0DLSY3ZGPRWqeIUvZvBVu4fct0ias1pZUEscHDgr0LIzWYvJQnXKDxJYNq9ngIAgCAIAgCAIAgCAIAgCA8QBAYPqAalfG0j0ot9DBlZp0K8qSZ6cGux7aLSxgl7g0cdvLevlt0Ko802kvefIVym8RWSrXz0yDOzSGe9322ePksK/jTltp183/hfc2dNwhy3sfyRXKl5uqHFUcXeeH119lltuyXPa3J+/wDwuhrQ00a1iCwZ2Cq+s8CmwADa7OBv3DkrFXNbPEEfLowpjmbJG8GU2jDUqOc6Iwgx4ABWdQq4R/uSyVKZTbzCKSNdwWTNx2QAPAQSuanmbwj3rLcJI33heeGsykzPBm6N+gHqVf0Tddia7fXuQ06fmrc5d+hKVb6cWENyO13y8v6vZbGt4x4MOWHtv+PeVI6KPPmXT6/6KJetsLnxnhByG87Sd5Kw6o9ZN5b6s6GmtQj7yb6NXST+I8ZnTgPutjRaXm88jP12qx5Il6uukA3JdBTFKOxzuok5S3O1TEBhSphogCAvkYqKwj7KTk8szX0+FM6adHKlQirRGIgQ5g15t38li8R0EpvxK9/d9jc4Zr4QXh27ej+5UrKHyRBDhqDkR4FYiUk8dzbny4z2PpHRWtjs7T8WYdzBXUcPnzUJ9zluIQ5L2uxMK6UQgCAIAgCAIAgCAIAgI623wxhwtBqP+Vn1OgVa3VQg+Vbv0Rbp0k5rmey9WZ3dWqOBNQAcBoOE7TvK9UynJZnseL4VweIbnapyuc9qqEDJRzk0iWuKbIC322sMqdNx/qIICzbrrekIs06aanvOSK9aqVZzsVWsKY3Au9dFmWRtlvOeDUrlVFYrhn9jitNsxHCypUeNJA15ZTHiqNtUJS6uWPXL/YsV1KK5pRSNIshGeHPe/Mr1yNdiTxE+/wCxy1WvfIJmPAZmAFHKW6RKnGJKMtT6TMDMnESXTp/Nin/qHTDlj1ZVdUbZ80uhH0qbnvDWyXOMTOZVNyct2WJOMI80uiLiKRpjqaRHWYddcDdC7mTp/wBL7o9JZba0vn7jCc1Y/FsXl+r9Dpuq46VIFzgXu1JdmSV01GipojzS7EGo1tlj5Y7L3EZfdUUxh+M5kDRsrkbYud0pPu2/h7i9o4ux57L+SFu2wGq8Pdkwbd52wtLSaZz3eyL196rjyrqWarbmsblyAGp3eK2nfGEcL5GTGiU3v8yzXfTLabA7vRnz1K1ak1BJ9THvkpWNrob6lRrRLiAN5IA9V7ckllkcYuTwka6Fqpv7j2uj5SD7LzCyE/ZafwPU6pw9pNfE3L2eAgOO8Lro1vzGAnY7Rw5EZhQ26eu1YmienU20+w/t+xyXVdz7O5wDsdJ2efeafYhQafTyok0nmL/dE+o1EdRFNrEl+zJdXSiEAQBAEAQBAEAQBAaq9PECJIndkfPYvMo8yweoS5XnBps1gp0xDGgcdp8dV4hTCtYiiWy+djzJm8QBuAUmyIt2zyz1g8S0yF8hNTWUfZwcHhm2F6PBotdpDBJz4BR2WKCySV1Obwik3veNWtMw1g0a3bxJ2rn9TqLLs52XodFptNXTjG79WcNEAavgfzyVWCXdlmeeyOe8rcwdinmTtXm62KWInumqT80zOy3Q5zQwZT2nO3blleK3LKPNupjF8z+CN1ou891sk+/EqPxW3mR5rvXtMlujFxFhL8i4iA86N34RtPH+y2uHaG3UeeS5Y9n3+KX0fT4lDX65SXJ29PuWWzXdTpyQMzqTmTC6WjSVUR5a1gybNROzCfREVfF6BjS6YA0+/wBlzfFeJOyfgUPbuy7pdK5vDKNbHvqvA0Ljt1g7Tuy2KjVQ4tJ9WdFWo1wz2RJ2m0imwNb3WiBxhaNlnJHlj0KkK+eWX1ZP9FLlcYtFbvHNjT8I2OPH2Wnw/Rva6zr2+5mcR1q3pq6d3/gsdutbaTC92g8yTkAPFaV90aa3ZPojKpqlbNQiU+nTr25z3tIa1pIBdOGdzQPdc1HTaniTdk3iPZdvh92b0pU6GMYvdv0/yc3R+5nVKlVr6j6VamRhLCIjfvI02hTaDQrnlHLjNeh71mtUIRlGKlCXXJcLpq1hip1wC5uj292o3fGxw2hblErF5Leq7+v+/Uw9RGp4nV0fb0f29CRVkqhAEAQBAEAQBAEAQBAEB4UAQGi1WlrBJUdligsskrqlN4RTekV+PcCB2W7h9Vg63Wzl5Vsjf0WihDd7skug14B7HM2sjyP9lc4VdzQcPQp8Wp5JqfqWhaxkFZ6RvNSs2gDhyDnbjnkOWSydc3ZaqU8d2a+gSrqdrWeyIS+7rqNbLXjwBCoarTTgs5NHSaqEpYcSFsjWE4XYgdvaKw7ZWRL9jljmjgsNmuZjYIAIVSUrJLJmT1kpbM6G1RiDNJI8cxkvMOq9MojcHy8x5WttGnXIqk4TnkMte6Y2DLnK1tDHTePKV26T2Xb5nxVW2Urw+v5uT9lvqzvHZqNy8PRdZDW6drPMsL5GZZo74veLOG876aQWt028eH/WpWFxHjKtXg6bO/f7fcs6fRST5pfn5+xD1LKXA1q3dYMTWbyNC77KLRcO8GLut6rt9y+rVHFVXV9X9iKuOyOe81HaudE8Tm4+WXgvWlrdsud9y5qrY1x5F2R131ZR11GnHZc9oPLEAVNqK0roR7Nr6lfT2vwZz7pP6H0QBdMcuVzpnZa1RlMUhih0keED3KyuK0WXVqEF3NXhdtVcpOx42JS6rKLPQYwkDC3tHQTq4+ZKvaetUUqPoinqbXfdKa7vb/BVbDayby60ZUnksxHIEYThPi4COaw6dXCXENns8r+DXtpxoeR+0sP+S8roznwgCAIAgCAIAgCAIAgCAIDF5Xxn1dTQyoV5TJHFEZeRlVL9y5p1gpF/1IIG9c9qfawdDpVmJ1dAraKdoLXGBUGGf6plv/IKzwq5Qu5X/wAvqVeLUudPMux9JXTHLkF0lux78NalnVp/D87NS3ntCoa3TSniyv2o/wAr0NDQ6mMM12ezL+H6kfeFcVbMajdRmRtEag8VVvmrdPzR6ot0Qdeo5JdymNrOe8OaNNT9Fzl0otbm7yqKwy63ZVLqOPSAQR7KpCuahKUei6/4MLURUbeX1K/aLxiqzKe0M/ECOK8Qqbi2acKP7cvgb7/YJY8kAOBEnfIPsrOjWzk2RaN7OHoc1zXfVeSWhwB+LDOXCcgr0NDLUPdPBNqb64LzP5ZOqvZK1me11XtsJgPGjTuI+Eq1/RvRSUmtvUhhdVqYONez9PzqYX9bi9wptMN7MxtJz9l91l3O+SPTY9aOlRXPLrv/AAdd2wynRjTKeclp9ZVilqEIP4fYguzOc8/nc7ukFiNRgezvMzEa+HFT66l2Q5odVuito7lCXLLoywXReDa9Jrxr8Q3O2haOl1Eb61NfP3P0MzU6eVFjg/l8Dy+bxbZ6TqjhMaDedgX3UXxprc2fNNRK+xQRS6duqWsl1R2QOTB3Bu5niVxmv1917xJ7eh0PgV6VYgt/Xucl+tJAYN+fIf8AcKlQ0nlk2m68zLh0St76lLDUzcyM9pBmJ45FdlwnWPUVNS6xMLiWnjVZmHRk6tUzggCAIAgCAIAgCAIAgCAwq0wRBXxrJ6jJp7HPRoZEOM5+ijjB4wySVm+YkRfNndSGNubNo3KjqoSrXMuhf0litfK+pSukbw4jDnGZ4blh6pqUk0b+jTSeSMs0TrB4/dUpNrdFia2PonRW+alQ9VUGLKWv4CJDvuug4VxGV78KfVd/uczxHRwr/uQ2932Ji9L1p0Gy85nutGbnch9TktPU6qvTx5pso6fS2XvEF8+xRrbe3WueW/htd3msM4t5JjXkuU1fEbLJPw1yp/mTo6dGq4xT8zXTP59TZd1l60AMAaDpuAGZPHZ5qlpNLPU3cmfiz5fb4TzLfB2W6sLPRbSaSXVHEkmNNBp4KfUqEIOmvpnL+RXpi9Ra7JLZLBDWij2sRyDcyfbxmFRi9sLuaEZ+XHqWK77UypTaYEjOCAcJGjvUjxU9Fz075l2/P9GTfVKubWfz0Mrx6QOaWtw4Z27CeG7xW9DjUbUlFYff89D5Rw+MsybyTjKDatDC8SHtz+/NbagrauWfRozZTdV3NDsz5hbGdXUgHEMQz34SWn6Lj8tTlH0eP2Ovql4kMtY/2SdntYa7AdD2m+faH181chbjyvoVZ1ZXMi0vJDQQVsvKimjHWHJpkJVrvoVOuo7fzKZ0cNpG4/zeqDslRZ4tfzXqX1XG+HhWfJ+hv6RtNrpNrUSXBo7dInOPmbxGcqXWL+qrVlb6dUQ6L/8AksdVq69H9zgDRZqQYe9q7fJ2eGQXK2JzsaLizqJ83bt+e8kLHYxXY0ghpdkC7kT6wrGi0avs5HLl/wDGSrbc6JPbKRZLjuvqGEF2Jx1IEDgB6+a7HQaGOkg4p5b6mTq9V488pYSJJXioEAQBAEAQBAc1utraQkydwCittVayyammVrwiL/8A0W+mY/Vn7Kr/AF3/AGlz/wBO/wC7+CTsFuZVbLTzB1CtVXRtWYlO6idTxI6lKQhAYvcAJOQGq+N43Z9Sy8IwoOkTvz8Ni+ReVk+yWHg4OkloayzVC7dAnecgq2umoUSb9CzoYOd8UipXD0TqVR1lVxpsdmBHbI2EzosbScLnYlKx4X8m1q+KwrfJWstfsWOn0SsoEBrueN39lo/+kaV9Y/yzLfFdQ3nK/YythdZ2dXZaILyNToOLjq48F7lH+mj4enhv+dfU+VY1EufUT2/OnoUS9G1sX4xON2pnMiY8BuAXNaqNnPz3byOiodXLipbI0Ppl0MYIAEk7AOKpJpeaRNzcu7JSy2s0mAj5nsH+4NLSptNe6ZuS64f7lO2pWTafuf7ZPGsdXrNJ2ADlv9VVziOO7PrcaKmkY34/tYAMnHtezPv4heqq/Lzn3SrK5n2/H9jKzUnMa0yQWkZjccj9MuC+0yUrcdmLHGba7MlalQPpuxgS0mY0MAGRuyIUWor8G3lj1KcYuE1yvqb3391VkOcvjDT3nLvHlOu3Leun03Epf0eZ+10Xv95B/Q+Lqfd1f2+ZSqjCaTXfKT9D9VhZxZj1Ogi8TaNz6b3UxVDThaYnid3krLhJw5+yI+aMbOTO7LDc95CoxjTm7SJzOS09LqFKKg+pm6nTuEnJdDtLmEwaTzxGxTvkbw4MgxJLKmjibdrKdXG17m0x2ntOkxkOHEbgszWqGn9iXXsTPUSsr5GsyeyZE2SsatoxPPVtc49rXKDhG4iY81Torqskq5vCedy9ZBV04gstdi0UaQwFjmgEgHLIEHNjxu+hUWo08tNLD77p/R/H1MeUnz80X+d0eWG+3UXBtQl7NJObm8Z+Ic8/ZafDeNTi1C95Xr6fE+3aKNseatYf8P7FrBldYYh6gCAIAgCAICPvymepe4ZlrS4TtgTCr6mLdba6os6SSVqT6PY+c2u+HuADWkE7TsXL2azmWx1lekinlvYlOid5ub2S0nOC7crnD9S4+XGxT4lpoy8yZ9BC6Q5Y9QFevG39baGWZh7IOKqRtAzDPOJ8t6zbr1betPH/APX2+5o00eFS75df+P3+xPhaRnEZbrEK9VgdnTpdojY5/wAIPADPxVW2vxbEn7Md/mWqrfBrbj7UtvkSqtFUIDB5AzK+PC3Pqy9kfOekNM17Y4N0aWt8dT5Zrk+J2J2yl6bHUaJ+Fpk372an0sbnUqfdaO0d+wfzgs7SaeVr5mTKXJFTn1fQ5KOL8Rh0kR+puR/nBfLYcu/o2iV4bjJfmScslVrGl20jLfmNnmqsct4XUo2xlNqJzWGjUe41S1oaJMvmAc5yG4ZLWhopWV46RXVkls4QSrT39x0V6zX0SQIlwBG4iSYPgFlODqm/ceIQcLcPsjKwsGEYye0SDOpkAfRR22SnPmkebW+byrpg4alDrHuDGBoBIJIBIgxmTpwWjptJKxJtlhT5IpyeckdeVMN7IJIJEyZ4L3bVGE1ylqluW7LZaKI/wYEZNAPgDJW3fXzaFxXoYsJP+qz6lKvClgeNxM5b949Fz1M24+9G5XLmiSVhvh8YcdR3Cfrr6qaWr1MY4U8IrWaSDecJHRb67nNDGxJzduA3KjCXm55bnmquMZczI+nha1zS6ZnPZPBe5ZlLmSLLy2pJE5VvoPNF4yMYC3aRkHeRgytTiN0dRSpd0ZsNG4Kcfnk1XpEyDIOhWFDrgm02cYZ2Xf0t6lrWVWFzQIDmnMDcQdy6fQ8X5YKuxZx3Kmo4X4s3KDw/Qtl2W9temKjJwmYngYW/RdG6HPHoYt9MqZ8kup1qYhCAIAgMK9VrGlzjDWiSTsA1XmUlFOT6I9Ri5NRXVnzu+b/q2kwyWUQRltfnq77LmNdr53JqO0fr8TptJoa9Osy3l9PgcFGiMRqO0bJ8tFhSk8cq7l2c3y8q6sky0025bdee1bqi6o4j0KmVY9yW6PdIgIpVTHyuPsfur+i4gl/bs+TM/XcPb/uV/NE5fFv6thwntEZHcPm+3FWOJa9aWrK9p9PuZ+lo8Se/T82Kl0Pqza3/AKclkcG/Vy+rNjiUcadIvjjAXUN4OeSyeUmwOeZSKwJPLM19PhqtFdrGlzyGtGpK8znGEXKTwkeoQlOXLFZZRb46UvfUHVtIpjMDKXHQOI2Dguc1PFeeXk6I6HTcNUIefqyLum0lrjUqZAOkneZ0G86DzWLfNzwlvvku315hyR6s7KV40aTXYSHYnYiQc4nIEcBllKu6TVxrr5HFp+pDKiy2S5tsIiv8e0tAOpeXE8CftKjtkpQaXXLZbVTTz7iw3BYGkis7Mu7oOjW7IHJaHDdLFRU5dTN1lzX9uPbqc/SStUAqUm5Uw9pManIFw5TBUWv1ThY9OunX/RLoYQbjY/awzC4HY2PaQRBafRw+3ksfUyTW35+ZPWr8k1Je/wDwbHMcHNB2fUyAqm2GFKLi2jC21bQ0ucxhdSnMgZTAxHLNbejeojpk0m47nypUNKM3iRXqzj2yZ1GR2alV3LmaaNSK6I+iXcBUs43OZ9F1VCU6F70cve3Xe/cyjXhT/Cp7w7CeBEtI82z4rl7KlXLK7r+UdBVLzy/f8/c5bqa4nILzKDm8LqS2tJbnZeRhsTrsG3nvXrwI19d2Q1bvJvu2yYwG7dvDiVSsk09j5dbybm+32TFXZRpnC2JcRr58grGjp8WWCGq1qqVs+vY0Wq730paHYmEyMxIPGVZ1GjcJZRLVqI2btYZxCjUeRTDcRcYaAc5/mqjhp5OSUepNKcIpzbwkfVLpsnU0adP5WgHifiPnK7Sivw64w9DjdRb4tsp+rOolSkJ6gCAICq9NbQ55ZZmav7T+DQeyPE/tWTxO1vFMer6/A1+GVqOb5dtl8SNt93inRAA2t/cFnavTqvTsu03uyz9yIvVhDQzSSCeQIWHp0m3Jl2mXM+YtIbTc3NzfMLqm6uXzSS+ZkNzjLZEJbbqYXZvwN3/F4D7rD1NtMX5Hkv16mWNll/nc6bZApdnJoEDEZJ4klZs7ZWS3I6k/E83VnvQq73dY6s4tDSIAkSeMbF0vCdO0/Eb2IuJ3Ll8NLcsTb0D7QKAI7Muc6RBiIaOOcnktRaqM7/BT6bv/AAjNemcKfF9fzJMq8UTTa7S2mwveYaNfsN54LxZZGuLnJ4SPddcrJKMVuz51fd4VrXid3KTJIH81K5fU6izVty6QXRf5+J1Gl09Wlwusn+fsddh6NMqUmPcTLmgmNmWinp4bGVSlnruQ28QcLHBLoznZdXVDG8zTE4Rz05lV/wCkVWbJ9CZ6nxHyw9oj61ndUBeAANAOG08gJVfklPz4+BZjNQfK+plZLtwOmpmQ0EDdIJ8VJGrlfmPM7uZeUnW2wUhRbw2cYH1V7x40xgmUHU7XNnJfNYdW9+959zHpCwL5q7VSkujZNpotTUfRGNwGYcDGWagtWHg9azZYJi2Um1M8wdpGUqKc8vPfuUapOs1G0VqbTTpEQ7PMdoZRlnGzctLS8Vt09PhRx33+J68Kq2XPZ2Kzell6un2iMRI0zho0BO/MqvVPMtjXos557dF9SxdCLU408BBgaHeum4Xa3FxZlcWrSnzogb0Zhr1GfCKhcOEgk+6x9cuW2S+P8mjpnzVRn3wb7GwU6cjbqpq1yQz3PFjc54I85kOPed3Rub8x+io2WOTfoixHbbsvzB20rTTYMAOupg+IlVpVzl5sEUoSm+bB2XfcVork1qbmta7KXkzluAWzoOHXTgpLCRXv11FC8Kaba9CRZ0NruP4loAG5rST5k5LSXCZt+eZUfGKoryV/uywXPcNGz5sBc86veZdy4DktHT6Ouj2Vv6szNTrrdRtJ7ei6EorRTNVVq8yR7izaF6PAQGq1WhtNjnuyDRJ+3NeLJqEXKXRHuEHOSjHqyv3RY3Pe6vUHaeZj5W/CPALN01Tsm7p9X/CNLUWquKph0Ry9IKoc9tMbDLuG0N57f7rN4zqYpeFHr3J9FBqLm/kaLUS1pfqYgArm1Fk1eJPlIm1XhUwYs28AVJGtc2C5CmHNjqcLbS8Q4t1PxElWJUYiTcsXsjvtlm63InMAFo2RnMDnCl0lSlB46or1zVb2NN22Ko+oKbCQfiPytGrlOlNPEep7vthCHPI5Lxr/AIjsDoa3IbzG2d5MlVYSkt/UnohiC5luzGzXjXBAZVqk7sRjyVmvUXp7Sf7s+2UUteaK/ZFls9hr14NoeXAaN2eMfzmtKGnu1GHfLK9DKndTRlUrf1JC8rAG2d7QI7JVy+hRokkVaL3K5NkTdF+CnZzSq9lw7h2OYTn4jP0VPTaxQo8OfXt8P9FzU6NzvVkOnf4/7NNS0m11A1oIpM0HzHaSop2PVTUV7K/Mkka1pYOT9pkk+ygCNBpyGrj5ZeJVl1KKx+e8rq1vf89xBVbT11pODumGjkFQnPxbsx6F6EPDoXN1LBZLK2r17nCWiGDwEu9T6LSrqjZzyktuhm2WyrcEuvUq9uc42Zo1io4E8hC5qEErZGvDHjN+5G27nOhjGGDMmc9hIHovtdPi28r7nm5LeUiXZeAktf2XjUbOYO5Vr9NOuXKym6G0pR3RyXlWeakMDnQAOyCdm/RSU6ac1siahRjDzEfWpPL203gtLt8aTGzarUNJKM1GW2SzGcVFyj0Ra7uY2k/ANGsn3HqV0VCVcuVdkY17dkOZ92V3pM3DVL4ycACeM5+iytfDNvMaWiea+X0OSpaQ6KY+I58G7VXstxBk8YYbkyfsFx0/zagnLJp00yEbgtLR8PhCClZv9zNu1k/04fuV2+K4c5x0zyjcFQvkpTbNXTwcIpFj6H361pp0DkC05nTF3h9Vp8O1ii41P8Zk8T0bkpWr8ReVvnPBAEB5CA9QBAQ/Sr8gfrZ+5UeIfo/NfUu8P/W+T+h1WTuDkrFfskVntFKpfmf7nfuK4TU/qz+L+p0P/S+S+hJXh3SomVaPaK/eX5fiPde6vbRo1+0YXn3B4LSt9gVe0d471Lx9lW0P6hBLuSnRrvWn9I/5LRq9qz/6lPX9K/j9j58dVRXQ6FE/0Y1PNWdJ7ZS1vsl7sui6Kvoc5b1Mb17h5L5qfYZ603top1r/APD+k/RczrP04m7X/wAvkdHRH4uZ91d4aRcQ7HT0m/Kfz+qsa32GQaP20QfRzvN8Vnab9RF/Vewy23H/AJZ/63/uK2NJ+hL4y+pj6r9dfBFUq/kH/Ueubj+pI2V+qvgjG4vzW82+xUul/Xh8WfdV+m/mbrz/AMy7+bV94h+ozzp/0ET93dzxd7lafDv/AG0fn9TNu9v9iHvH/M0f1H6KK39eJep/QkTI/OP+m39xV1fqv4L6lH/pL4v6HD0j/Lcq+t9km0ftorFi77fH9pWNZ0fyNafsn0C0fln9P0XUT/T+RzkP1D53b9nJc4zpq+huu/vD9QXmP6kSO72WfXrL3G8h7LtoeyjibPaZtXo8BAEAQB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kafa-info.com.ua/news_thumbs/knfe4c492a715b63daab96e1f0315abebbb_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94" y="1134528"/>
            <a:ext cx="3825196" cy="348879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48282" y="76129"/>
          <a:ext cx="1429067" cy="103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82" y="76129"/>
                        <a:ext cx="1429067" cy="103958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4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4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467317" y="180421"/>
            <a:ext cx="806650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нформирует детей: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849" y="3752312"/>
            <a:ext cx="948998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ru-RU" sz="15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1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Если </a:t>
            </a:r>
            <a:r>
              <a:rPr lang="ru-RU" sz="1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гореть начало на твоих глазах и огонь небольшой его можно </a:t>
            </a:r>
            <a:r>
              <a:rPr lang="ru-RU" sz="1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залить водой из ближайшего водоема или засыпать землей.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 Для тушения пожара можно использовать 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пучки мокрых веток от деревьев лиственных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пород,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мокрую одежду.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Наноси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скользящие удары по кромке огня, в сторону очага пожара,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при этом стоять можно только  сбоку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от огня. </a:t>
            </a:r>
            <a:endParaRPr lang="ru-RU" sz="1500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Небольшой огонь можно затоптать.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Потушив небольшой пожар, не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уходи,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пока не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убедишься,                          что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огонь не разгорится снова. Если в огне оказалась автомобильная техника,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отойди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подальше, чтобы не пострадать от взрыва баков с горючим.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Обязательно позови на помощь взрослых.</a:t>
            </a:r>
          </a:p>
          <a:p>
            <a:pPr algn="ctr">
              <a:defRPr/>
            </a:pPr>
            <a:endParaRPr lang="ru-RU" sz="1500" dirty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Запомни: любая брошенная в лесу спичка, осколок стеклянной бутылки, пластиковая бутылка с водой могут стать причиной огромного лесного пожара                                                         и стоить жизни людям и животным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500" dirty="0">
                <a:solidFill>
                  <a:prstClr val="black"/>
                </a:solidFill>
                <a:latin typeface="Arial" charset="0"/>
              </a:rPr>
              <a:t> 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282" y="986432"/>
            <a:ext cx="678283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Правила поведения  </a:t>
            </a:r>
            <a:r>
              <a:rPr lang="ru-RU" sz="2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                                          в </a:t>
            </a:r>
            <a:r>
              <a:rPr lang="ru-RU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случае возникновения лесного </a:t>
            </a:r>
            <a:r>
              <a:rPr lang="ru-RU" sz="2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пожара</a:t>
            </a:r>
            <a:endParaRPr lang="ru-RU" sz="2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Почувствовав запах дыма,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определи,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в какой стороне источник пожара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                    и двигайся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против ветра, укрыв голову и лицо одеждой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.</a:t>
            </a: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 </a:t>
            </a:r>
            <a:endParaRPr lang="ru-RU" sz="1400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Выходи на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открытые пространства – поляны, дороги, реки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                                              и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участки негустого лиственного леса. </a:t>
            </a:r>
          </a:p>
          <a:p>
            <a:pPr algn="ctr">
              <a:defRPr/>
            </a:pPr>
            <a:endParaRPr lang="ru-RU" sz="1400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Сообщи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о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пожаре взрослым и 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с ближайшего телефона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                                               в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пожарную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охрану  по номеру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</a:rPr>
              <a:t> (01, 112 с мобильного)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 </a:t>
            </a:r>
            <a:endParaRPr lang="ru-RU" sz="14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</TotalTime>
  <Words>1700</Words>
  <Application>Microsoft Office PowerPoint</Application>
  <PresentationFormat>Лист A4 (210x297 мм)</PresentationFormat>
  <Paragraphs>182</Paragraphs>
  <Slides>11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Verdana</vt:lpstr>
      <vt:lpstr>Wingdings</vt:lpstr>
      <vt:lpstr>1_Тема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Yurkina</dc:creator>
  <cp:lastModifiedBy>user</cp:lastModifiedBy>
  <cp:revision>56</cp:revision>
  <dcterms:created xsi:type="dcterms:W3CDTF">2014-06-17T02:07:09Z</dcterms:created>
  <dcterms:modified xsi:type="dcterms:W3CDTF">2015-06-16T04:32:51Z</dcterms:modified>
</cp:coreProperties>
</file>